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200" b="1">
                <a:solidFill>
                  <a:srgbClr val="0E2841"/>
                </a:solidFill>
                <a:latin typeface="Calibri"/>
              </a:rPr>
              <a:t>Revenue vs Budget — monthly ($M)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rgbClr val="156082"/>
            </a:solidFill>
          </c:spPr>
          <c:cat>
            <c:strRef>
              <c:f>Sheet1!$A$2:$A$7</c:f>
              <c:strCache>
                <c:ptCount val="6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3.9</c:v>
                </c:pt>
                <c:pt idx="1">
                  <c:v>4.1</c:v>
                </c:pt>
                <c:pt idx="2">
                  <c:v>4.0</c:v>
                </c:pt>
                <c:pt idx="3">
                  <c:v>4.3</c:v>
                </c:pt>
                <c:pt idx="4">
                  <c:v>4.2</c:v>
                </c:pt>
                <c:pt idx="5">
                  <c:v>4.1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C9D6DE"/>
            </a:solidFill>
          </c:spPr>
          <c:cat>
            <c:strRef>
              <c:f>Sheet1!$A$2:$A$7</c:f>
              <c:strCache>
                <c:ptCount val="6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3.7</c:v>
                </c:pt>
                <c:pt idx="1">
                  <c:v>3.9</c:v>
                </c:pt>
                <c:pt idx="2">
                  <c:v>4.05</c:v>
                </c:pt>
                <c:pt idx="3">
                  <c:v>4.0</c:v>
                </c:pt>
                <c:pt idx="4">
                  <c:v>4.15</c:v>
                </c:pt>
                <c:pt idx="5">
                  <c:v>4.0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BE3EA"/>
            </a:solidFill>
          </a:ln>
        </c:spPr>
        <c:txPr>
          <a:bodyPr/>
          <a:lstStyle/>
          <a:p>
            <a:pPr>
              <a:defRPr sz="900">
                <a:solidFill>
                  <a:srgbClr val="516373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5.0"/>
          <c:min val="0.0"/>
        </c:scaling>
        <c:delete val="0"/>
        <c:axPos val="l"/>
        <c:majorGridlines>
          <c:spPr>
            <a:ln w="6350">
              <a:solidFill>
                <a:srgbClr val="DBE3EA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DBE3EA"/>
            </a:solidFill>
          </a:ln>
        </c:spPr>
        <c:txPr>
          <a:bodyPr/>
          <a:lstStyle/>
          <a:p>
            <a:pPr>
              <a:defRPr sz="900">
                <a:solidFill>
                  <a:srgbClr val="516373"/>
                </a:solidFill>
              </a:defRPr>
            </a:pPr>
          </a:p>
        </c:txPr>
        <c:crossAx val="-2068027336"/>
        <c:crosses val="autoZero"/>
      </c:valAx>
    </c:plotArea>
    <c:legend>
      <c:legendPos val="t"/>
      <c:overlay val="0"/>
      <c:txPr>
        <a:bodyPr/>
        <a:lstStyle/>
        <a:p>
          <a:pPr>
            <a:defRPr sz="900">
              <a:latin typeface="Calibri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200" b="1">
                <a:solidFill>
                  <a:srgbClr val="0E2841"/>
                </a:solidFill>
                <a:latin typeface="Calibri"/>
              </a:rPr>
              <a:t>Gross margin % — actual vs prior year</a:t>
            </a:r>
          </a:p>
        </c:rich>
      </c:tx>
      <c:layout/>
      <c:overlay val="0"/>
    </c:title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spPr>
            <a:ln w="31750">
              <a:solidFill>
                <a:srgbClr val="E97132"/>
              </a:solidFill>
            </a:ln>
          </c:spPr>
          <c:cat>
            <c:strRef>
              <c:f>Sheet1!$A$2:$A$7</c:f>
              <c:strCache>
                <c:ptCount val="6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28.9</c:v>
                </c:pt>
                <c:pt idx="1">
                  <c:v>28.6</c:v>
                </c:pt>
                <c:pt idx="2">
                  <c:v>28.2</c:v>
                </c:pt>
                <c:pt idx="3">
                  <c:v>27.9</c:v>
                </c:pt>
                <c:pt idx="4">
                  <c:v>27.6</c:v>
                </c:pt>
                <c:pt idx="5">
                  <c:v>27.4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</c:v>
                </c:pt>
              </c:strCache>
            </c:strRef>
          </c:tx>
          <c:spPr>
            <a:ln w="22225">
              <a:solidFill>
                <a:srgbClr val="B9C6CF"/>
              </a:solidFill>
            </a:ln>
          </c:spPr>
          <c:cat>
            <c:strRef>
              <c:f>Sheet1!$A$2:$A$7</c:f>
              <c:strCache>
                <c:ptCount val="6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29.3</c:v>
                </c:pt>
                <c:pt idx="1">
                  <c:v>29.2</c:v>
                </c:pt>
                <c:pt idx="2">
                  <c:v>29.0</c:v>
                </c:pt>
                <c:pt idx="3">
                  <c:v>29.1</c:v>
                </c:pt>
                <c:pt idx="4">
                  <c:v>28.9</c:v>
                </c:pt>
                <c:pt idx="5">
                  <c:v>29.2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BE3EA"/>
            </a:solidFill>
          </a:ln>
        </c:spPr>
        <c:txPr>
          <a:bodyPr/>
          <a:lstStyle/>
          <a:p>
            <a:pPr>
              <a:defRPr sz="900">
                <a:solidFill>
                  <a:srgbClr val="516373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30.0"/>
          <c:min val="26.0"/>
        </c:scaling>
        <c:delete val="0"/>
        <c:axPos val="l"/>
        <c:majorGridlines>
          <c:spPr>
            <a:ln w="6350">
              <a:solidFill>
                <a:srgbClr val="DBE3EA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DBE3EA"/>
            </a:solidFill>
          </a:ln>
        </c:spPr>
        <c:txPr>
          <a:bodyPr/>
          <a:lstStyle/>
          <a:p>
            <a:pPr>
              <a:defRPr sz="900">
                <a:solidFill>
                  <a:srgbClr val="516373"/>
                </a:solidFill>
              </a:defRPr>
            </a:pPr>
          </a:p>
        </c:txPr>
        <c:crossAx val="2118791784"/>
        <c:crosses val="autoZero"/>
      </c:valAx>
    </c:plotArea>
    <c:legend>
      <c:legendPos val="t"/>
      <c:layout/>
      <c:overlay val="0"/>
      <c:txPr>
        <a:bodyPr/>
        <a:lstStyle/>
        <a:p>
          <a:pPr>
            <a:defRPr sz="900">
              <a:latin typeface="Calibri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200" b="1">
                <a:solidFill>
                  <a:srgbClr val="0E2841"/>
                </a:solidFill>
                <a:latin typeface="Calibri"/>
              </a:rPr>
              <a:t>13-week cash-flow forecast — closing cash ($K)</a:t>
            </a:r>
          </a:p>
        </c:rich>
      </c:tx>
      <c:layout/>
      <c:overlay val="0"/>
    </c:title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 case</c:v>
                </c:pt>
              </c:strCache>
            </c:strRef>
          </c:tx>
          <c:spPr>
            <a:ln w="38100">
              <a:solidFill>
                <a:srgbClr val="156082"/>
              </a:solidFill>
            </a:ln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  <c:pt idx="9">
                  <c:v>W10</c:v>
                </c:pt>
                <c:pt idx="10">
                  <c:v>W11</c:v>
                </c:pt>
                <c:pt idx="11">
                  <c:v>W12</c:v>
                </c:pt>
                <c:pt idx="12">
                  <c:v>W13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2100</c:v>
                </c:pt>
                <c:pt idx="1">
                  <c:v>1980</c:v>
                </c:pt>
                <c:pt idx="2">
                  <c:v>1850</c:v>
                </c:pt>
                <c:pt idx="3">
                  <c:v>1600</c:v>
                </c:pt>
                <c:pt idx="4">
                  <c:v>1350</c:v>
                </c:pt>
                <c:pt idx="5">
                  <c:v>1120</c:v>
                </c:pt>
                <c:pt idx="6">
                  <c:v>860</c:v>
                </c:pt>
                <c:pt idx="7">
                  <c:v>1010</c:v>
                </c:pt>
                <c:pt idx="8">
                  <c:v>1180</c:v>
                </c:pt>
                <c:pt idx="9">
                  <c:v>1360</c:v>
                </c:pt>
                <c:pt idx="10">
                  <c:v>1520</c:v>
                </c:pt>
                <c:pt idx="11">
                  <c:v>1700</c:v>
                </c:pt>
                <c:pt idx="12">
                  <c:v>1880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Upside</c:v>
                </c:pt>
              </c:strCache>
            </c:strRef>
          </c:tx>
          <c:spPr>
            <a:ln w="22225">
              <a:solidFill>
                <a:srgbClr val="196B24"/>
              </a:solidFill>
            </a:ln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  <c:pt idx="9">
                  <c:v>W10</c:v>
                </c:pt>
                <c:pt idx="10">
                  <c:v>W11</c:v>
                </c:pt>
                <c:pt idx="11">
                  <c:v>W12</c:v>
                </c:pt>
                <c:pt idx="12">
                  <c:v>W13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2100</c:v>
                </c:pt>
                <c:pt idx="1">
                  <c:v>2040</c:v>
                </c:pt>
                <c:pt idx="2">
                  <c:v>1980</c:v>
                </c:pt>
                <c:pt idx="3">
                  <c:v>1820</c:v>
                </c:pt>
                <c:pt idx="4">
                  <c:v>1660</c:v>
                </c:pt>
                <c:pt idx="5">
                  <c:v>1520</c:v>
                </c:pt>
                <c:pt idx="6">
                  <c:v>1400</c:v>
                </c:pt>
                <c:pt idx="7">
                  <c:v>1560</c:v>
                </c:pt>
                <c:pt idx="8">
                  <c:v>1740</c:v>
                </c:pt>
                <c:pt idx="9">
                  <c:v>1930</c:v>
                </c:pt>
                <c:pt idx="10">
                  <c:v>2110</c:v>
                </c:pt>
                <c:pt idx="11">
                  <c:v>2300</c:v>
                </c:pt>
                <c:pt idx="12">
                  <c:v>2480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Downside</c:v>
                </c:pt>
              </c:strCache>
            </c:strRef>
          </c:tx>
          <c:spPr>
            <a:ln w="22225">
              <a:solidFill>
                <a:srgbClr val="E97132"/>
              </a:solidFill>
            </a:ln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  <c:pt idx="9">
                  <c:v>W10</c:v>
                </c:pt>
                <c:pt idx="10">
                  <c:v>W11</c:v>
                </c:pt>
                <c:pt idx="11">
                  <c:v>W12</c:v>
                </c:pt>
                <c:pt idx="12">
                  <c:v>W13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2100</c:v>
                </c:pt>
                <c:pt idx="1">
                  <c:v>1930</c:v>
                </c:pt>
                <c:pt idx="2">
                  <c:v>1740</c:v>
                </c:pt>
                <c:pt idx="3">
                  <c:v>1500</c:v>
                </c:pt>
                <c:pt idx="4">
                  <c:v>1220</c:v>
                </c:pt>
                <c:pt idx="5">
                  <c:v>940</c:v>
                </c:pt>
                <c:pt idx="6">
                  <c:v>690</c:v>
                </c:pt>
                <c:pt idx="7">
                  <c:v>560</c:v>
                </c:pt>
                <c:pt idx="8">
                  <c:v>690</c:v>
                </c:pt>
                <c:pt idx="9">
                  <c:v>840</c:v>
                </c:pt>
                <c:pt idx="10">
                  <c:v>1010</c:v>
                </c:pt>
                <c:pt idx="11">
                  <c:v>1180</c:v>
                </c:pt>
                <c:pt idx="12">
                  <c:v>1350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Min operating cash</c:v>
                </c:pt>
              </c:strCache>
            </c:strRef>
          </c:tx>
          <c:spPr>
            <a:ln w="15875">
              <a:solidFill>
                <a:srgbClr val="C0392B"/>
              </a:solidFill>
              <a:prstDash val="dash"/>
            </a:ln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  <c:pt idx="9">
                  <c:v>W10</c:v>
                </c:pt>
                <c:pt idx="10">
                  <c:v>W11</c:v>
                </c:pt>
                <c:pt idx="11">
                  <c:v>W12</c:v>
                </c:pt>
                <c:pt idx="12">
                  <c:v>W13</c:v>
                </c:pt>
              </c:strCache>
            </c:strRef>
          </c:cat>
          <c:val>
            <c:numRef>
              <c:f>Sheet1!$E$2:$E$14</c:f>
              <c:numCache>
                <c:formatCode>General</c:formatCode>
                <c:ptCount val="13"/>
                <c:pt idx="0">
                  <c:v>750</c:v>
                </c:pt>
                <c:pt idx="1">
                  <c:v>750</c:v>
                </c:pt>
                <c:pt idx="2">
                  <c:v>750</c:v>
                </c:pt>
                <c:pt idx="3">
                  <c:v>750</c:v>
                </c:pt>
                <c:pt idx="4">
                  <c:v>750</c:v>
                </c:pt>
                <c:pt idx="5">
                  <c:v>750</c:v>
                </c:pt>
                <c:pt idx="6">
                  <c:v>750</c:v>
                </c:pt>
                <c:pt idx="7">
                  <c:v>750</c:v>
                </c:pt>
                <c:pt idx="8">
                  <c:v>750</c:v>
                </c:pt>
                <c:pt idx="9">
                  <c:v>750</c:v>
                </c:pt>
                <c:pt idx="10">
                  <c:v>750</c:v>
                </c:pt>
                <c:pt idx="11">
                  <c:v>750</c:v>
                </c:pt>
                <c:pt idx="12">
                  <c:v>750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BE3EA"/>
            </a:solidFill>
          </a:ln>
        </c:spPr>
        <c:txPr>
          <a:bodyPr/>
          <a:lstStyle/>
          <a:p>
            <a:pPr>
              <a:defRPr sz="900">
                <a:solidFill>
                  <a:srgbClr val="516373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2600.0"/>
          <c:min val="0.0"/>
        </c:scaling>
        <c:delete val="0"/>
        <c:axPos val="l"/>
        <c:majorGridlines>
          <c:spPr>
            <a:ln w="6350">
              <a:solidFill>
                <a:srgbClr val="DBE3EA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DBE3EA"/>
            </a:solidFill>
          </a:ln>
        </c:spPr>
        <c:txPr>
          <a:bodyPr/>
          <a:lstStyle/>
          <a:p>
            <a:pPr>
              <a:defRPr sz="900">
                <a:solidFill>
                  <a:srgbClr val="516373"/>
                </a:solidFill>
              </a:defRPr>
            </a:pPr>
          </a:p>
        </c:txPr>
        <c:crossAx val="2118791784"/>
        <c:crosses val="autoZero"/>
      </c:valAx>
    </c:plotArea>
    <c:legend>
      <c:legendPos val="b"/>
      <c:layout/>
      <c:overlay val="0"/>
      <c:txPr>
        <a:bodyPr/>
        <a:lstStyle/>
        <a:p>
          <a:pPr>
            <a:defRPr sz="900">
              <a:latin typeface="Calibri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822960" y="777240"/>
            <a:ext cx="868680" cy="868680"/>
          </a:xfrm>
          <a:prstGeom prst="roundRect">
            <a:avLst>
              <a:gd name="adj" fmla="val 22000"/>
            </a:avLst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822960"/>
            <a:ext cx="86868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841248"/>
            <a:ext cx="5486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Cambria"/>
              </a:rPr>
              <a:t>Finviq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7088" y="1481328"/>
            <a:ext cx="6400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0F9ED5"/>
                </a:solidFill>
                <a:latin typeface="Calibri"/>
              </a:rPr>
              <a:t>FP&amp;A &amp; Financial Intelligence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78892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Cambria"/>
              </a:rPr>
              <a:t>See beyond the numbers.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3794760"/>
            <a:ext cx="9601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0">
                <a:solidFill>
                  <a:srgbClr val="0F9ED5"/>
                </a:solidFill>
                <a:latin typeface="Calibri"/>
              </a:rPr>
              <a:t>Senior FP&amp;A &amp; Financial Intelligence for growing businesses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4434840"/>
            <a:ext cx="98755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C4D8E6"/>
                </a:solidFill>
                <a:latin typeface="Calibri"/>
              </a:rPr>
              <a:t>Turn financial and operational data into clearer decisions on profitability, margin, cost and cash.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6112" y="5806440"/>
            <a:ext cx="2743200" cy="18288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96112" y="59893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F9ED5"/>
                </a:solidFill>
                <a:latin typeface="Calibri"/>
              </a:rPr>
              <a:t>thefinviq.com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0" y="5943600"/>
            <a:ext cx="2194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8A99A6"/>
                </a:solidFill>
                <a:latin typeface="Calibri"/>
              </a:rPr>
              <a:t>Capability Deck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HOW FINVIQ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700" b="1">
                <a:solidFill>
                  <a:srgbClr val="0E2841"/>
                </a:solidFill>
                <a:latin typeface="Cambria"/>
              </a:rPr>
              <a:t>Senior FP&amp;A capability, without unnecessary complexity.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74519"/>
            <a:ext cx="2651760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96112" y="2130552"/>
            <a:ext cx="502920" cy="50292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2185415"/>
            <a:ext cx="5029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8760" y="2185415"/>
            <a:ext cx="1645919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E2841"/>
                </a:solidFill>
                <a:latin typeface="Calibri"/>
              </a:rPr>
              <a:t>Connect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788920"/>
            <a:ext cx="21488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516373"/>
                </a:solidFill>
                <a:latin typeface="Calibri"/>
              </a:rPr>
              <a:t>Understand the business, management questions and available financial &amp; operational data.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10711" y="1874519"/>
            <a:ext cx="2651760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666744" y="2130552"/>
            <a:ext cx="502920" cy="50292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66744" y="2185415"/>
            <a:ext cx="5029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79392" y="2185415"/>
            <a:ext cx="1645919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E2841"/>
                </a:solidFill>
                <a:latin typeface="Calibri"/>
              </a:rPr>
              <a:t>Structure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66744" y="2788920"/>
            <a:ext cx="21488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516373"/>
                </a:solidFill>
                <a:latin typeface="Calibri"/>
              </a:rPr>
              <a:t>Organize the information around the drivers that matter.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81344" y="1874519"/>
            <a:ext cx="2651760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437376" y="2130552"/>
            <a:ext cx="502920" cy="50292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37376" y="2185415"/>
            <a:ext cx="5029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50024" y="2185415"/>
            <a:ext cx="1645919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E2841"/>
                </a:solidFill>
                <a:latin typeface="Calibri"/>
              </a:rPr>
              <a:t>Analyse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7376" y="2788920"/>
            <a:ext cx="21488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516373"/>
                </a:solidFill>
                <a:latin typeface="Calibri"/>
              </a:rPr>
              <a:t>Identify profitability, margin, cost, cash and forecast drivers.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51976" y="1874519"/>
            <a:ext cx="2651760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208007" y="2130552"/>
            <a:ext cx="502920" cy="50292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08007" y="2185415"/>
            <a:ext cx="5029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20655" y="2185415"/>
            <a:ext cx="1645919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E2841"/>
                </a:solidFill>
                <a:latin typeface="Calibri"/>
              </a:rPr>
              <a:t>Decide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08007" y="2788920"/>
            <a:ext cx="214883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516373"/>
                </a:solidFill>
                <a:latin typeface="Calibri"/>
              </a:rPr>
              <a:t>Translate analysis into management actions and ongoing decision support.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3977639"/>
            <a:ext cx="10972800" cy="2286000"/>
          </a:xfrm>
          <a:prstGeom prst="roundRect">
            <a:avLst>
              <a:gd name="adj" fmla="val 4000"/>
            </a:avLst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60120" y="4206240"/>
            <a:ext cx="10058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F9ED5"/>
                </a:solidFill>
                <a:latin typeface="Calibri"/>
              </a:rPr>
              <a:t>WHY TRUST FINVIQ WITH YOUR NUMBERS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0120" y="4617720"/>
            <a:ext cx="57607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FFFFFF"/>
                </a:solidFill>
                <a:latin typeface="Calibri"/>
              </a:rPr>
              <a:t>CMA &amp; FPAC qualified.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CFE0EA"/>
                </a:solidFill>
                <a:latin typeface="Calibri"/>
              </a:rPr>
              <a:t>15+ years of relevant FP&amp;A, manufacturing / FMCG and commercial-finance experience.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CFE0EA"/>
                </a:solidFill>
                <a:latin typeface="Calibri"/>
              </a:rPr>
              <a:t>An operator's view of the P&amp;L — not generic templates.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949440" y="4663440"/>
            <a:ext cx="1132941" cy="384048"/>
          </a:xfrm>
          <a:prstGeom prst="roundRect">
            <a:avLst>
              <a:gd name="adj" fmla="val 50000"/>
            </a:avLst>
          </a:prstGeom>
          <a:solidFill>
            <a:srgbClr val="12314C"/>
          </a:solidFill>
          <a:ln w="1270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949440" y="4745736"/>
            <a:ext cx="113294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FFFFFF"/>
                </a:solidFill>
                <a:latin typeface="Calibri"/>
              </a:rPr>
              <a:t>Profitability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46973" y="4663440"/>
            <a:ext cx="677570" cy="384048"/>
          </a:xfrm>
          <a:prstGeom prst="roundRect">
            <a:avLst>
              <a:gd name="adj" fmla="val 50000"/>
            </a:avLst>
          </a:prstGeom>
          <a:solidFill>
            <a:srgbClr val="12314C"/>
          </a:solidFill>
          <a:ln w="1270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46973" y="4745736"/>
            <a:ext cx="67757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FFFFFF"/>
                </a:solidFill>
                <a:latin typeface="Calibri"/>
              </a:rPr>
              <a:t>Pricing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089136" y="4663440"/>
            <a:ext cx="981151" cy="384048"/>
          </a:xfrm>
          <a:prstGeom prst="roundRect">
            <a:avLst>
              <a:gd name="adj" fmla="val 50000"/>
            </a:avLst>
          </a:prstGeom>
          <a:solidFill>
            <a:srgbClr val="12314C"/>
          </a:solidFill>
          <a:ln w="1270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089136" y="4745736"/>
            <a:ext cx="98115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FFFFFF"/>
                </a:solidFill>
                <a:latin typeface="Calibri"/>
              </a:rPr>
              <a:t>Forecasting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949440" y="5166359"/>
            <a:ext cx="1284732" cy="384048"/>
          </a:xfrm>
          <a:prstGeom prst="roundRect">
            <a:avLst>
              <a:gd name="adj" fmla="val 50000"/>
            </a:avLst>
          </a:prstGeom>
          <a:solidFill>
            <a:srgbClr val="12314C"/>
          </a:solidFill>
          <a:ln w="1270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49440" y="5248655"/>
            <a:ext cx="128473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FFFFFF"/>
                </a:solidFill>
                <a:latin typeface="Calibri"/>
              </a:rPr>
              <a:t>Working capital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398763" y="5166359"/>
            <a:ext cx="1664208" cy="384048"/>
          </a:xfrm>
          <a:prstGeom prst="roundRect">
            <a:avLst>
              <a:gd name="adj" fmla="val 50000"/>
            </a:avLst>
          </a:prstGeom>
          <a:solidFill>
            <a:srgbClr val="12314C"/>
          </a:solidFill>
          <a:ln w="1270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398763" y="5248655"/>
            <a:ext cx="16642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FFFFFF"/>
                </a:solidFill>
                <a:latin typeface="Calibri"/>
              </a:rPr>
              <a:t>Management reporting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949440" y="5669279"/>
            <a:ext cx="1360627" cy="384048"/>
          </a:xfrm>
          <a:prstGeom prst="roundRect">
            <a:avLst>
              <a:gd name="adj" fmla="val 50000"/>
            </a:avLst>
          </a:prstGeom>
          <a:solidFill>
            <a:srgbClr val="12314C"/>
          </a:solidFill>
          <a:ln w="1270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949440" y="5751575"/>
            <a:ext cx="136062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FFFFFF"/>
                </a:solidFill>
                <a:latin typeface="Calibri"/>
              </a:rPr>
              <a:t>Decision support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05156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F9ED5"/>
                </a:solidFill>
                <a:latin typeface="Calibri"/>
              </a:rPr>
              <a:t>THE NEXT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6304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Cambria"/>
              </a:rPr>
              <a:t>Let's find out what your numbers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3800" b="1">
                <a:solidFill>
                  <a:srgbClr val="FFFFFF"/>
                </a:solidFill>
                <a:latin typeface="Cambria"/>
              </a:rPr>
              <a:t>aren't telling you.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3246120"/>
            <a:ext cx="4754880" cy="777240"/>
          </a:xfrm>
          <a:prstGeom prst="roundRect">
            <a:avLst>
              <a:gd name="adj" fmla="val 14000"/>
            </a:avLst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3401568"/>
            <a:ext cx="47548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FFFFFF"/>
                </a:solidFill>
                <a:latin typeface="Calibri"/>
              </a:rPr>
              <a:t>Book a 20-minute Financial Intelligence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4297680"/>
            <a:ext cx="694944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CFE0EA"/>
                </a:solidFill>
                <a:latin typeface="Calibri"/>
              </a:rPr>
              <a:t>A focused conversation about how you understand profitability, margins, forecasting and cash today — and where stronger FP&amp;A visibility may help management.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>
                <a:solidFill>
                  <a:srgbClr val="0F9ED5"/>
                </a:solidFill>
                <a:latin typeface="Calibri"/>
              </a:rPr>
              <a:t>No preparation required. No hard sell.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6112" y="5715000"/>
            <a:ext cx="3657600" cy="18288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96112" y="5897880"/>
            <a:ext cx="6400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Calibri"/>
              </a:rPr>
              <a:t>hello@thefinviq.com</a:t>
            </a:r>
            <a:r>
              <a:rPr sz="1300" b="1">
                <a:solidFill>
                  <a:srgbClr val="0F9ED5"/>
                </a:solidFill>
                <a:latin typeface="Calibri"/>
              </a:rPr>
              <a:t>     thefinviq.com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869680" y="3246120"/>
            <a:ext cx="2468880" cy="2468880"/>
          </a:xfrm>
          <a:prstGeom prst="roundRect">
            <a:avLst>
              <a:gd name="adj" fmla="val 6000"/>
            </a:avLst>
          </a:prstGeom>
          <a:solidFill>
            <a:srgbClr val="12314C"/>
          </a:solidFill>
          <a:ln w="15875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0" y="3977639"/>
            <a:ext cx="24688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8A99A6"/>
                </a:solidFill>
                <a:latin typeface="Calibri"/>
              </a:rPr>
              <a:t>[ Booking link /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8A99A6"/>
                </a:solidFill>
                <a:latin typeface="Calibri"/>
              </a:rPr>
              <a:t>QR code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9680" y="5760720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 i="1">
                <a:solidFill>
                  <a:srgbClr val="8A99A6"/>
                </a:solidFill>
                <a:latin typeface="Calibri"/>
              </a:rPr>
              <a:t>Add booking URL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THE MANAGEMENT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E2841"/>
                </a:solidFill>
                <a:latin typeface="Cambria"/>
              </a:rPr>
              <a:t>Your financials tell you what happened. </a:t>
            </a:r>
            <a:r>
              <a:rPr sz="3000" b="1">
                <a:solidFill>
                  <a:srgbClr val="156082"/>
                </a:solidFill>
                <a:latin typeface="Cambria"/>
              </a:rPr>
              <a:t>Management needs to know why.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48840"/>
            <a:ext cx="3538728" cy="12344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350008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0F9ED5"/>
                </a:solidFill>
                <a:latin typeface="Cambria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715768"/>
            <a:ext cx="308152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1C2B38"/>
                </a:solidFill>
                <a:latin typeface="Calibri"/>
              </a:rPr>
              <a:t>Why did margin move this quarter?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15968" y="2148840"/>
            <a:ext cx="3538728" cy="12344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2350008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0F9ED5"/>
                </a:solidFill>
                <a:latin typeface="Cambria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715768"/>
            <a:ext cx="308152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1C2B38"/>
                </a:solidFill>
                <a:latin typeface="Calibri"/>
              </a:rPr>
              <a:t>Which customers and SKUs actually make money?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91856" y="2148840"/>
            <a:ext cx="3538728" cy="12344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47888" y="2350008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0F9ED5"/>
                </a:solidFill>
                <a:latin typeface="Cambria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47888" y="2715768"/>
            <a:ext cx="308152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1C2B38"/>
                </a:solidFill>
                <a:latin typeface="Calibri"/>
              </a:rPr>
              <a:t>How much came from price, volume, mix and cost?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566160"/>
            <a:ext cx="3538728" cy="12344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3767328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0F9ED5"/>
                </a:solidFill>
                <a:latin typeface="Cambria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4133088"/>
            <a:ext cx="308152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1C2B38"/>
                </a:solidFill>
                <a:latin typeface="Calibri"/>
              </a:rPr>
              <a:t>Where is cash getting tied up?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5968" y="3566160"/>
            <a:ext cx="3538728" cy="12344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0" y="3767328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0F9ED5"/>
                </a:solidFill>
                <a:latin typeface="Cambria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4133088"/>
            <a:ext cx="308152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1C2B38"/>
                </a:solidFill>
                <a:latin typeface="Calibri"/>
              </a:rPr>
              <a:t>Are we likely to hit the forecast?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991856" y="3566160"/>
            <a:ext cx="3538728" cy="12344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47888" y="3767328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0F9ED5"/>
                </a:solidFill>
                <a:latin typeface="Cambria"/>
              </a:rPr>
              <a:t>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47888" y="4133088"/>
            <a:ext cx="308152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1C2B38"/>
                </a:solidFill>
                <a:latin typeface="Calibri"/>
              </a:rPr>
              <a:t>What should management act on next?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172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 i="1">
                <a:solidFill>
                  <a:srgbClr val="516373"/>
                </a:solidFill>
                <a:latin typeface="Calibri"/>
              </a:rPr>
              <a:t>A CEO/CFO can answer none of these from a standard P&amp;L alone. That gap is where Finviq works.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F9ED5"/>
                </a:solidFill>
                <a:latin typeface="Calibri"/>
              </a:rPr>
              <a:t>WHAT FINVIQ DOES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Cambria"/>
              </a:rPr>
              <a:t>We turn financial data into management intelligence.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286000"/>
            <a:ext cx="2487168" cy="1554480"/>
          </a:xfrm>
          <a:prstGeom prst="roundRect">
            <a:avLst>
              <a:gd name="adj" fmla="val 9000"/>
            </a:avLst>
          </a:prstGeom>
          <a:solidFill>
            <a:srgbClr val="12314C"/>
          </a:solidFill>
          <a:ln w="19050">
            <a:solidFill>
              <a:srgbClr val="1560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542032"/>
            <a:ext cx="248716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156082"/>
                </a:solidFill>
                <a:latin typeface="Calibri"/>
              </a:rPr>
              <a:t>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3108960"/>
            <a:ext cx="21214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Accounting, ERP and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operational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82696" y="2788920"/>
            <a:ext cx="3840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Calibri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48456" y="2286000"/>
            <a:ext cx="2487168" cy="1554480"/>
          </a:xfrm>
          <a:prstGeom prst="roundRect">
            <a:avLst>
              <a:gd name="adj" fmla="val 9000"/>
            </a:avLst>
          </a:prstGeom>
          <a:solidFill>
            <a:srgbClr val="12314C"/>
          </a:solidFill>
          <a:ln w="19050">
            <a:solidFill>
              <a:srgbClr val="0F9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48456" y="2542032"/>
            <a:ext cx="248716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0F9ED5"/>
                </a:solidFill>
                <a:latin typeface="Calibri"/>
              </a:rPr>
              <a:t>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1336" y="3108960"/>
            <a:ext cx="21214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Senior FP&amp;A analysis of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the drivers that matter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3912" y="2788920"/>
            <a:ext cx="3840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Calibri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19672" y="2286000"/>
            <a:ext cx="2487168" cy="1554480"/>
          </a:xfrm>
          <a:prstGeom prst="roundRect">
            <a:avLst>
              <a:gd name="adj" fmla="val 9000"/>
            </a:avLst>
          </a:prstGeom>
          <a:solidFill>
            <a:srgbClr val="12314C"/>
          </a:solidFill>
          <a:ln w="19050">
            <a:solidFill>
              <a:srgbClr val="196B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19672" y="2542032"/>
            <a:ext cx="248716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196B24"/>
                </a:solidFill>
                <a:latin typeface="Calibri"/>
              </a:rPr>
              <a:t>INSIGHT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2552" y="3108960"/>
            <a:ext cx="21214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Why it happened and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what it means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25128" y="2788920"/>
            <a:ext cx="38404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Calibri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90888" y="2286000"/>
            <a:ext cx="2487168" cy="1554480"/>
          </a:xfrm>
          <a:prstGeom prst="roundRect">
            <a:avLst>
              <a:gd name="adj" fmla="val 9000"/>
            </a:avLst>
          </a:prstGeom>
          <a:solidFill>
            <a:srgbClr val="12314C"/>
          </a:solidFill>
          <a:ln w="19050">
            <a:solidFill>
              <a:srgbClr val="E971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90888" y="2542032"/>
            <a:ext cx="248716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E97132"/>
                </a:solidFill>
                <a:latin typeface="Calibri"/>
              </a:rPr>
              <a:t>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73767" y="3108960"/>
            <a:ext cx="21214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What management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CFE0EA"/>
                </a:solidFill>
                <a:latin typeface="Calibri"/>
              </a:rPr>
              <a:t>should do next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3434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0">
                <a:solidFill>
                  <a:srgbClr val="CFE0EA"/>
                </a:solidFill>
                <a:latin typeface="Calibri"/>
              </a:rPr>
              <a:t>Accounting tells management </a:t>
            </a:r>
            <a:r>
              <a:rPr sz="1350" b="1">
                <a:solidFill>
                  <a:srgbClr val="FFFFFF"/>
                </a:solidFill>
                <a:latin typeface="Calibri"/>
              </a:rPr>
              <a:t>what</a:t>
            </a:r>
            <a:r>
              <a:rPr sz="1350" b="0">
                <a:solidFill>
                  <a:srgbClr val="CFE0EA"/>
                </a:solidFill>
                <a:latin typeface="Calibri"/>
              </a:rPr>
              <a:t> happened. Finviq helps explain </a:t>
            </a:r>
            <a:r>
              <a:rPr sz="1350" b="1">
                <a:solidFill>
                  <a:srgbClr val="FFFFFF"/>
                </a:solidFill>
                <a:latin typeface="Calibri"/>
              </a:rPr>
              <a:t>why</a:t>
            </a:r>
            <a:r>
              <a:rPr sz="1350" b="0">
                <a:solidFill>
                  <a:srgbClr val="CFE0EA"/>
                </a:solidFill>
                <a:latin typeface="Calibri"/>
              </a:rPr>
              <a:t> it happened, what it means, and what management can do about it.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257800"/>
            <a:ext cx="10607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 i="1">
                <a:solidFill>
                  <a:srgbClr val="0F9ED5"/>
                </a:solidFill>
                <a:latin typeface="Calibri"/>
              </a:rPr>
              <a:t>Finviq is complementary to your accounting team and existing finance function — it adds the analytical layer on top.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MISSION &amp; VISION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E2841"/>
                </a:solidFill>
                <a:latin typeface="Cambria"/>
              </a:rPr>
              <a:t>Why Finviq exists.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74519"/>
            <a:ext cx="5440680" cy="2788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874519"/>
            <a:ext cx="128016" cy="2788920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60120" y="2148840"/>
            <a:ext cx="502920" cy="50292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2249424"/>
            <a:ext cx="502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Cambria"/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2212848"/>
            <a:ext cx="4114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56082"/>
                </a:solidFill>
                <a:latin typeface="Calibri"/>
              </a:rPr>
              <a:t>Our mission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926080"/>
            <a:ext cx="489204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0">
                <a:solidFill>
                  <a:srgbClr val="1C2B38"/>
                </a:solidFill>
                <a:latin typeface="Calibri"/>
              </a:rPr>
              <a:t>To give growing businesses the financial intelligence that larger companies take for granted — turning their own data into clear, confident decisions on profitability, margin, cost and cash.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874519"/>
            <a:ext cx="5303520" cy="2788920"/>
          </a:xfrm>
          <a:prstGeom prst="roundRect">
            <a:avLst>
              <a:gd name="adj" fmla="val 5000"/>
            </a:avLst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63640" y="1874519"/>
            <a:ext cx="128016" cy="2788920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583680" y="2148840"/>
            <a:ext cx="502920" cy="502920"/>
          </a:xfrm>
          <a:prstGeom prst="ellipse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0" y="2249424"/>
            <a:ext cx="502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0E2841"/>
                </a:solidFill>
                <a:latin typeface="Cambria"/>
              </a:rPr>
              <a:t>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9480" y="2212848"/>
            <a:ext cx="4114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F9ED5"/>
                </a:solidFill>
                <a:latin typeface="Calibri"/>
              </a:rPr>
              <a:t>Our vision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2926080"/>
            <a:ext cx="475488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0">
                <a:solidFill>
                  <a:srgbClr val="FFFFFF"/>
                </a:solidFill>
                <a:latin typeface="Calibri"/>
              </a:rPr>
              <a:t>A world where every growing business leads with financial clarity — where management always knows what happened, why, and what to do next.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93776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96112" y="5230368"/>
            <a:ext cx="109728" cy="457200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3000" y="5157216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0E2841"/>
                </a:solidFill>
                <a:latin typeface="Calibri"/>
              </a:rPr>
              <a:t>Senior expertise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5513832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not junior analysts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410711" y="493776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666744" y="5230368"/>
            <a:ext cx="109728" cy="457200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913631" y="5157216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0E2841"/>
                </a:solidFill>
                <a:latin typeface="Calibri"/>
              </a:rPr>
              <a:t>Clarity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13631" y="5513832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over complexity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81344" y="493776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37376" y="5230368"/>
            <a:ext cx="109728" cy="457200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84264" y="5157216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0E2841"/>
                </a:solidFill>
                <a:latin typeface="Calibri"/>
              </a:rPr>
              <a:t>Action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84264" y="5513832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not just reporting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951976" y="493776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208007" y="5230368"/>
            <a:ext cx="109728" cy="45720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454896" y="5157216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0E2841"/>
                </a:solidFill>
                <a:latin typeface="Calibri"/>
              </a:rPr>
              <a:t>Integrity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454896" y="5513832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with the numbers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BUSINESS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11556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200"/>
              </a:spcAft>
            </a:pPr>
            <a:r>
              <a:rPr sz="2700" b="1">
                <a:solidFill>
                  <a:srgbClr val="0E2841"/>
                </a:solidFill>
                <a:latin typeface="Cambria"/>
              </a:rPr>
              <a:t>FP&amp;A should lead to better business decisions — not simply more reports.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03120"/>
            <a:ext cx="2651760" cy="21488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96112" y="2377439"/>
            <a:ext cx="457200" cy="457200"/>
          </a:xfrm>
          <a:prstGeom prst="ellipse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2999232"/>
            <a:ext cx="2148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0E2841"/>
                </a:solidFill>
                <a:latin typeface="Calibri"/>
              </a:rPr>
              <a:t>Grow Profitable Sales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3584448"/>
            <a:ext cx="2148839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Customer/SKU profitability, pricing, mix and commercial performance.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10711" y="2103120"/>
            <a:ext cx="2651760" cy="21488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666744" y="2377439"/>
            <a:ext cx="457200" cy="457200"/>
          </a:xfrm>
          <a:prstGeom prst="ellipse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66744" y="2999232"/>
            <a:ext cx="2148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0E2841"/>
                </a:solidFill>
                <a:latin typeface="Calibri"/>
              </a:rPr>
              <a:t>Improve Margins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66744" y="3584448"/>
            <a:ext cx="2148839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Understand price, volume, mix, materials, labor and operating-cost drivers.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81344" y="2103120"/>
            <a:ext cx="2651760" cy="21488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37376" y="2377439"/>
            <a:ext cx="457200" cy="457200"/>
          </a:xfrm>
          <a:prstGeom prst="ellipse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37376" y="2999232"/>
            <a:ext cx="2148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0E2841"/>
                </a:solidFill>
                <a:latin typeface="Calibri"/>
              </a:rPr>
              <a:t>Control Costs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376" y="3584448"/>
            <a:ext cx="2148839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Identify cost movements, variances and areas needing management attention.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51976" y="2103120"/>
            <a:ext cx="2651760" cy="21488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208007" y="2377439"/>
            <a:ext cx="457200" cy="457200"/>
          </a:xfrm>
          <a:prstGeom prst="ellipse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08007" y="2999232"/>
            <a:ext cx="2148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0E2841"/>
                </a:solidFill>
                <a:latin typeface="Calibri"/>
              </a:rPr>
              <a:t>Release Cash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08007" y="3584448"/>
            <a:ext cx="2148839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516373"/>
                </a:solidFill>
                <a:latin typeface="Calibri"/>
              </a:rPr>
              <a:t>Improve working-capital visibility, cash forecasting and decision-making.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4709160"/>
            <a:ext cx="10972800" cy="868680"/>
          </a:xfrm>
          <a:prstGeom prst="roundRect">
            <a:avLst>
              <a:gd name="adj" fmla="val 6000"/>
            </a:avLst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4892040"/>
            <a:ext cx="104241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F9ED5"/>
                </a:solidFill>
                <a:latin typeface="Calibri"/>
              </a:rPr>
              <a:t>Connecting layer:  </a:t>
            </a:r>
            <a:r>
              <a:rPr sz="1300" b="1">
                <a:solidFill>
                  <a:srgbClr val="FFFFFF"/>
                </a:solidFill>
                <a:latin typeface="Calibri"/>
              </a:rPr>
              <a:t>Improve forecasting and management decision support</a:t>
            </a:r>
            <a:r>
              <a:rPr sz="1300" b="0">
                <a:solidFill>
                  <a:srgbClr val="CFE0EA"/>
                </a:solidFill>
                <a:latin typeface="Calibri"/>
              </a:rPr>
              <a:t>  — every outcome above is underpinned by reliable forecasts and clear, action-oriented reporting.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THE FINVIQ CAPABILITY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800" b="1">
                <a:solidFill>
                  <a:srgbClr val="0E2841"/>
                </a:solidFill>
                <a:latin typeface="Cambria"/>
              </a:rPr>
              <a:t>The analysis a management team should have on tap.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057400"/>
            <a:ext cx="2103120" cy="37033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2057400"/>
            <a:ext cx="2103120" cy="566928"/>
          </a:xfrm>
          <a:prstGeom prst="roundRect">
            <a:avLst>
              <a:gd name="adj" fmla="val 5000"/>
            </a:avLst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2350008"/>
            <a:ext cx="2103120" cy="274320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185416"/>
            <a:ext cx="2103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Calibri"/>
              </a:rPr>
              <a:t>PROFITABILITY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7" y="2916936"/>
            <a:ext cx="82296" cy="82296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4127" y="2834640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Customer profitability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1247" y="3483864"/>
            <a:ext cx="82296" cy="82296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4127" y="3401568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SKU / product profitability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41247" y="4050791"/>
            <a:ext cx="82296" cy="82296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24127" y="3968496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Channel profitability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7" y="4617720"/>
            <a:ext cx="82296" cy="82296"/>
          </a:xfrm>
          <a:prstGeom prst="rect">
            <a:avLst/>
          </a:prstGeom>
          <a:solidFill>
            <a:srgbClr val="156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24127" y="4535424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Contribution margin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889504" y="2057400"/>
            <a:ext cx="2103120" cy="37033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2889504" y="2057400"/>
            <a:ext cx="2103120" cy="566928"/>
          </a:xfrm>
          <a:prstGeom prst="roundRect">
            <a:avLst>
              <a:gd name="adj" fmla="val 5000"/>
            </a:avLst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2889504" y="2350008"/>
            <a:ext cx="2103120" cy="274320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889504" y="2185416"/>
            <a:ext cx="2103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Calibri"/>
              </a:rPr>
              <a:t>PERFORMANCE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90672" y="2916936"/>
            <a:ext cx="82296" cy="82296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273552" y="2834640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P&amp;L analysis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90672" y="3483864"/>
            <a:ext cx="82296" cy="82296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273552" y="3401568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Actual vs budget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090672" y="4050791"/>
            <a:ext cx="82296" cy="82296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273552" y="3968496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KPI scorecards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90672" y="4617720"/>
            <a:ext cx="82296" cy="82296"/>
          </a:xfrm>
          <a:prstGeom prst="rect">
            <a:avLst/>
          </a:prstGeom>
          <a:solidFill>
            <a:srgbClr val="0F9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273552" y="4535424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Management reporting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138928" y="2057400"/>
            <a:ext cx="2103120" cy="37033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138928" y="2057400"/>
            <a:ext cx="2103120" cy="566928"/>
          </a:xfrm>
          <a:prstGeom prst="roundRect">
            <a:avLst>
              <a:gd name="adj" fmla="val 5000"/>
            </a:avLst>
          </a:prstGeom>
          <a:solidFill>
            <a:srgbClr val="A02B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138928" y="2350008"/>
            <a:ext cx="2103120" cy="274320"/>
          </a:xfrm>
          <a:prstGeom prst="rect">
            <a:avLst/>
          </a:prstGeom>
          <a:solidFill>
            <a:srgbClr val="A02B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138928" y="2185416"/>
            <a:ext cx="2103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Calibri"/>
              </a:rPr>
              <a:t>COMMERCIAL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340096" y="2916936"/>
            <a:ext cx="82296" cy="82296"/>
          </a:xfrm>
          <a:prstGeom prst="rect">
            <a:avLst/>
          </a:prstGeom>
          <a:solidFill>
            <a:srgbClr val="A02B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522976" y="2834640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Price-volume-mix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340096" y="3483864"/>
            <a:ext cx="82296" cy="82296"/>
          </a:xfrm>
          <a:prstGeom prst="rect">
            <a:avLst/>
          </a:prstGeom>
          <a:solidFill>
            <a:srgbClr val="A02B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522976" y="3401568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Pricing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40096" y="4050791"/>
            <a:ext cx="82296" cy="82296"/>
          </a:xfrm>
          <a:prstGeom prst="rect">
            <a:avLst/>
          </a:prstGeom>
          <a:solidFill>
            <a:srgbClr val="A02B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522976" y="3968496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Sales mix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40096" y="4617720"/>
            <a:ext cx="82296" cy="82296"/>
          </a:xfrm>
          <a:prstGeom prst="rect">
            <a:avLst/>
          </a:prstGeom>
          <a:solidFill>
            <a:srgbClr val="A02B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522976" y="4535424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Margin analysis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388352" y="2057400"/>
            <a:ext cx="2103120" cy="37033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7388352" y="2057400"/>
            <a:ext cx="2103120" cy="566928"/>
          </a:xfrm>
          <a:prstGeom prst="roundRect">
            <a:avLst>
              <a:gd name="adj" fmla="val 5000"/>
            </a:avLst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7388352" y="2350008"/>
            <a:ext cx="2103120" cy="274320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388352" y="2185416"/>
            <a:ext cx="2103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Calibri"/>
              </a:rPr>
              <a:t>PLANNING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589520" y="2916936"/>
            <a:ext cx="82296" cy="82296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772400" y="2834640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Budgeting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589520" y="3483864"/>
            <a:ext cx="82296" cy="82296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772400" y="3401568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Rolling forecasts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89520" y="4050791"/>
            <a:ext cx="82296" cy="82296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772400" y="3968496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Scenario planning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637776" y="2057400"/>
            <a:ext cx="2103120" cy="37033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9637776" y="2057400"/>
            <a:ext cx="2103120" cy="566928"/>
          </a:xfrm>
          <a:prstGeom prst="roundRect">
            <a:avLst>
              <a:gd name="adj" fmla="val 5000"/>
            </a:avLst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9637776" y="2350008"/>
            <a:ext cx="2103120" cy="274320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637776" y="2185416"/>
            <a:ext cx="2103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Calibri"/>
              </a:rPr>
              <a:t>CASH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838944" y="2916936"/>
            <a:ext cx="82296" cy="82296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10021824" y="2834640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13-week cash forecasting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838944" y="3483864"/>
            <a:ext cx="82296" cy="82296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10021824" y="3401568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Working capital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838944" y="4050791"/>
            <a:ext cx="82296" cy="82296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10021824" y="3968496"/>
            <a:ext cx="15544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Cash visibility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598932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 i="1">
                <a:solidFill>
                  <a:srgbClr val="516373"/>
                </a:solidFill>
                <a:latin typeface="Calibri"/>
              </a:rPr>
              <a:t>Senior FP&amp;A expertise is the product; technology and analytics support the work.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ILLUSTRATIVE EXECUTIVE DASHBOARD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822960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mbria"/>
              </a:rPr>
              <a:t>The one view management should see every month.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0" y="932688"/>
            <a:ext cx="3840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 i="1">
                <a:solidFill>
                  <a:srgbClr val="8A99A6"/>
                </a:solidFill>
                <a:latin typeface="Calibri"/>
              </a:rPr>
              <a:t>Illustrative example · representative data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600200"/>
            <a:ext cx="269748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7465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516373"/>
                </a:solidFill>
                <a:latin typeface="Calibri"/>
              </a:rPr>
              <a:t>REVENUE YTD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984248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libri"/>
              </a:rPr>
              <a:t>$24.6M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423160"/>
            <a:ext cx="23317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96B24"/>
                </a:solidFill>
                <a:latin typeface="Calibri"/>
              </a:rPr>
              <a:t>+3.1% vs budget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56432" y="1600200"/>
            <a:ext cx="269748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85032" y="17465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516373"/>
                </a:solidFill>
                <a:latin typeface="Calibri"/>
              </a:rPr>
              <a:t>GROSS MARGIN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85032" y="1984248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libri"/>
              </a:rPr>
              <a:t>27.4%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85032" y="2423160"/>
            <a:ext cx="23317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97132"/>
                </a:solidFill>
                <a:latin typeface="Calibri"/>
              </a:rPr>
              <a:t>-1.8 pts vs PY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72784" y="1600200"/>
            <a:ext cx="269748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01384" y="17465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516373"/>
                </a:solidFill>
                <a:latin typeface="Calibri"/>
              </a:rPr>
              <a:t>EBITDA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01384" y="1984248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libri"/>
              </a:rPr>
              <a:t>11.0%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01384" y="2423160"/>
            <a:ext cx="23317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97132"/>
                </a:solidFill>
                <a:latin typeface="Calibri"/>
              </a:rPr>
              <a:t>-0.7 pts vs budget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89136" y="1600200"/>
            <a:ext cx="269748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17736" y="17465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516373"/>
                </a:solidFill>
                <a:latin typeface="Calibri"/>
              </a:rPr>
              <a:t>OPERATING CASH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17736" y="1984248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libri"/>
              </a:rPr>
              <a:t>$2.1M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17736" y="2423160"/>
            <a:ext cx="23317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56082"/>
                </a:solidFill>
                <a:latin typeface="Calibri"/>
              </a:rPr>
              <a:t>13-wk low: wk 7</a:t>
            </a:r>
          </a:p>
        </p:txBody>
      </p:sp>
      <p:graphicFrame>
        <p:nvGraphicFramePr>
          <p:cNvPr id="22" name="Chart 21"/>
          <p:cNvGraphicFramePr>
            <a:graphicFrameLocks noGrp="1"/>
          </p:cNvGraphicFramePr>
          <p:nvPr/>
        </p:nvGraphicFramePr>
        <p:xfrm>
          <a:off x="640080" y="2926080"/>
          <a:ext cx="5486400" cy="278892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23" name="Chart 22"/>
          <p:cNvGraphicFramePr>
            <a:graphicFrameLocks noGrp="1"/>
          </p:cNvGraphicFramePr>
          <p:nvPr/>
        </p:nvGraphicFramePr>
        <p:xfrm>
          <a:off x="6355080" y="2926080"/>
          <a:ext cx="3977639" cy="278892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4" name="Rectangle 23"/>
          <p:cNvSpPr/>
          <p:nvPr/>
        </p:nvSpPr>
        <p:spPr>
          <a:xfrm>
            <a:off x="10515600" y="2926080"/>
            <a:ext cx="1097280" cy="9144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40080" y="5897880"/>
            <a:ext cx="10972800" cy="713232"/>
          </a:xfrm>
          <a:prstGeom prst="roundRect">
            <a:avLst>
              <a:gd name="adj" fmla="val 6000"/>
            </a:avLst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5998464"/>
            <a:ext cx="10515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F9ED5"/>
                </a:solidFill>
                <a:latin typeface="Calibri"/>
              </a:rPr>
              <a:t>What happened  </a:t>
            </a:r>
            <a:r>
              <a:rPr sz="1050" b="0">
                <a:solidFill>
                  <a:srgbClr val="FFFFFF"/>
                </a:solidFill>
                <a:latin typeface="Calibri"/>
              </a:rPr>
              <a:t>Margin down 1.8 pts despite +3% revenue.   </a:t>
            </a:r>
            <a:r>
              <a:rPr sz="1050" b="1">
                <a:solidFill>
                  <a:srgbClr val="0F9ED5"/>
                </a:solidFill>
                <a:latin typeface="Calibri"/>
              </a:rPr>
              <a:t>Why  </a:t>
            </a:r>
            <a:r>
              <a:rPr sz="1050" b="0">
                <a:solidFill>
                  <a:srgbClr val="FFFFFF"/>
                </a:solidFill>
                <a:latin typeface="Calibri"/>
              </a:rPr>
              <a:t>Packaging inflation + unfavourable mix.   </a:t>
            </a:r>
            <a:r>
              <a:rPr sz="1050" b="1">
                <a:solidFill>
                  <a:srgbClr val="0F9ED5"/>
                </a:solidFill>
                <a:latin typeface="Calibri"/>
              </a:rPr>
              <a:t>Implication  </a:t>
            </a:r>
            <a:r>
              <a:rPr sz="1050" b="0">
                <a:solidFill>
                  <a:srgbClr val="FFFFFF"/>
                </a:solidFill>
                <a:latin typeface="Calibri"/>
              </a:rPr>
              <a:t>~$620K GP drag.   </a:t>
            </a:r>
            <a:r>
              <a:rPr sz="1050" b="1">
                <a:solidFill>
                  <a:srgbClr val="E97132"/>
                </a:solidFill>
                <a:latin typeface="Calibri"/>
              </a:rPr>
              <a:t>Action  </a:t>
            </a:r>
            <a:r>
              <a:rPr sz="1050" b="0">
                <a:solidFill>
                  <a:srgbClr val="FFFFFF"/>
                </a:solidFill>
                <a:latin typeface="Calibri"/>
              </a:rPr>
              <a:t>Reprice two lines; requalify packaging supplier.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PROFITABILITY &amp; MARGIN INTELLIGENCE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mbria"/>
              </a:rPr>
              <a:t>Where profit is really made — and lost.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0" y="914400"/>
            <a:ext cx="3840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 i="1">
                <a:solidFill>
                  <a:srgbClr val="8A99A6"/>
                </a:solidFill>
                <a:latin typeface="Calibri"/>
              </a:rPr>
              <a:t>Illustrative example · representative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E2841"/>
                </a:solidFill>
                <a:latin typeface="Calibri"/>
              </a:rPr>
              <a:t>Gross profit bridge — price / volume / mix ($K)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828800"/>
            <a:ext cx="5212080" cy="30175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277416" y="3398051"/>
            <a:ext cx="371246" cy="945348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40256" y="3160307"/>
            <a:ext cx="64556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E2841"/>
                </a:solidFill>
                <a:latin typeface="Calibri"/>
              </a:rPr>
              <a:t>3,430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PY GP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17496" y="2520227"/>
            <a:ext cx="371246" cy="877824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780336" y="2300771"/>
            <a:ext cx="645566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196B24"/>
                </a:solidFill>
                <a:latin typeface="Calibri"/>
              </a:rPr>
              <a:t>+260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736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Price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57576" y="2047552"/>
            <a:ext cx="371246" cy="472674"/>
          </a:xfrm>
          <a:prstGeom prst="rect">
            <a:avLst/>
          </a:prstGeom>
          <a:solidFill>
            <a:srgbClr val="196B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20416" y="1828096"/>
            <a:ext cx="645566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196B24"/>
                </a:solidFill>
                <a:latin typeface="Calibri"/>
              </a:rPr>
              <a:t>+140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Volume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97656" y="2047552"/>
            <a:ext cx="371246" cy="47267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060496" y="2538515"/>
            <a:ext cx="645566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E97132"/>
                </a:solidFill>
                <a:latin typeface="Calibri"/>
              </a:rPr>
              <a:t>-140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Mix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37736" y="2520227"/>
            <a:ext cx="371246" cy="607724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700576" y="3146239"/>
            <a:ext cx="645566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E97132"/>
                </a:solidFill>
                <a:latin typeface="Calibri"/>
              </a:rPr>
              <a:t>-180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Materials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77816" y="3127951"/>
            <a:ext cx="371246" cy="236337"/>
          </a:xfrm>
          <a:prstGeom prst="rect">
            <a:avLst/>
          </a:prstGeom>
          <a:solidFill>
            <a:srgbClr val="E971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340656" y="3382576"/>
            <a:ext cx="645566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E97132"/>
                </a:solidFill>
                <a:latin typeface="Calibri"/>
              </a:rPr>
              <a:t>-70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9768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Labor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117896" y="3364288"/>
            <a:ext cx="371246" cy="979111"/>
          </a:xfrm>
          <a:prstGeom prst="rect">
            <a:avLst/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980736" y="3126544"/>
            <a:ext cx="64556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0E2841"/>
                </a:solidFill>
                <a:latin typeface="Calibri"/>
              </a:rPr>
              <a:t>3,440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7760" y="4398264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Now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1417320"/>
            <a:ext cx="5394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E2841"/>
                </a:solidFill>
                <a:latin typeface="Calibri"/>
              </a:rPr>
              <a:t>Customer / SKU profitability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72200" y="1828800"/>
            <a:ext cx="5349240" cy="30175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858000" y="3246120"/>
            <a:ext cx="4389119" cy="10972"/>
          </a:xfrm>
          <a:prstGeom prst="rect">
            <a:avLst/>
          </a:prstGeom>
          <a:solidFill>
            <a:srgbClr val="DBE3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052559" y="2148840"/>
            <a:ext cx="10972" cy="2194560"/>
          </a:xfrm>
          <a:prstGeom prst="rect">
            <a:avLst/>
          </a:prstGeom>
          <a:solidFill>
            <a:srgbClr val="DBE3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17920" y="2011680"/>
            <a:ext cx="64008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Gross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margin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8000" y="4562856"/>
            <a:ext cx="4389119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516373"/>
                </a:solidFill>
                <a:latin typeface="Calibri"/>
              </a:rPr>
              <a:t>Revenue →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949440" y="2194560"/>
            <a:ext cx="219456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96B24"/>
                </a:solidFill>
                <a:latin typeface="Calibri"/>
              </a:rPr>
              <a:t>PROTECT &amp; GROW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418319" y="2194560"/>
            <a:ext cx="173736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56082"/>
                </a:solidFill>
                <a:latin typeface="Calibri"/>
              </a:rPr>
              <a:t>HARVEST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9440" y="4087368"/>
            <a:ext cx="219456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516373"/>
                </a:solidFill>
                <a:latin typeface="Calibri"/>
              </a:rPr>
              <a:t>DECIDE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52559" y="4087368"/>
            <a:ext cx="21031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E97132"/>
                </a:solidFill>
                <a:latin typeface="Calibri"/>
              </a:rPr>
              <a:t>FIX PRICE / MIX</a:t>
            </a:r>
          </a:p>
        </p:txBody>
      </p:sp>
      <p:sp>
        <p:nvSpPr>
          <p:cNvPr id="39" name="Oval 38"/>
          <p:cNvSpPr/>
          <p:nvPr/>
        </p:nvSpPr>
        <p:spPr>
          <a:xfrm>
            <a:off x="7858353" y="2468880"/>
            <a:ext cx="457200" cy="457200"/>
          </a:xfrm>
          <a:prstGeom prst="ellipse">
            <a:avLst/>
          </a:prstGeom>
          <a:solidFill>
            <a:srgbClr val="196B24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9738359" y="2395728"/>
            <a:ext cx="384048" cy="38404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9998049" y="3445459"/>
            <a:ext cx="566928" cy="56692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7765084" y="3538728"/>
            <a:ext cx="292608" cy="292608"/>
          </a:xfrm>
          <a:prstGeom prst="ellipse">
            <a:avLst/>
          </a:prstGeom>
          <a:solidFill>
            <a:srgbClr val="516373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9116568" y="2827324"/>
            <a:ext cx="310896" cy="310896"/>
          </a:xfrm>
          <a:prstGeom prst="ellipse">
            <a:avLst/>
          </a:prstGeom>
          <a:solidFill>
            <a:srgbClr val="0F9ED5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10495483" y="3108960"/>
            <a:ext cx="274320" cy="274320"/>
          </a:xfrm>
          <a:prstGeom prst="ellipse">
            <a:avLst/>
          </a:prstGeom>
          <a:solidFill>
            <a:srgbClr val="A02B93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640080" y="5074920"/>
            <a:ext cx="10927080" cy="1234440"/>
          </a:xfrm>
          <a:prstGeom prst="roundRect">
            <a:avLst>
              <a:gd name="adj" fmla="val 5000"/>
            </a:avLst>
          </a:prstGeom>
          <a:solidFill>
            <a:srgbClr val="E4EFF6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914400" y="5230368"/>
            <a:ext cx="10424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56082"/>
                </a:solidFill>
                <a:latin typeface="Calibri"/>
              </a:rPr>
              <a:t>Management insight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14400" y="5504688"/>
            <a:ext cx="1042416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1C2B38"/>
                </a:solidFill>
                <a:latin typeface="Calibri"/>
              </a:rPr>
              <a:t>Customer D is 14% of revenue at half the average margin (bottom-right). The bridge shows packaging and mix — not price — are driving the decline. </a:t>
            </a:r>
            <a:r>
              <a:rPr sz="1150" b="1">
                <a:solidFill>
                  <a:srgbClr val="E97132"/>
                </a:solidFill>
                <a:latin typeface="Calibri"/>
              </a:rPr>
              <a:t>Action: </a:t>
            </a:r>
            <a:r>
              <a:rPr sz="1150" b="0">
                <a:solidFill>
                  <a:srgbClr val="1C2B38"/>
                </a:solidFill>
                <a:latin typeface="Calibri"/>
              </a:rPr>
              <a:t>reprice Customer D and the two affected SKUs, and requalify the packaging supplier before Q4.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97132"/>
                </a:solidFill>
                <a:latin typeface="Calibri"/>
              </a:rPr>
              <a:t>CASH &amp; FORECASTING INTELLIGENCE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500" b="1">
                <a:solidFill>
                  <a:srgbClr val="0E2841"/>
                </a:solidFill>
                <a:latin typeface="Cambria"/>
              </a:rPr>
              <a:t>See the cash pinch before it happens.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0" y="914400"/>
            <a:ext cx="384048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 i="1">
                <a:solidFill>
                  <a:srgbClr val="8A99A6"/>
                </a:solidFill>
                <a:latin typeface="Calibri"/>
              </a:rPr>
              <a:t>Illustrative example · representative data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640080" y="1508760"/>
          <a:ext cx="7680960" cy="41148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29000" y="4114800"/>
            <a:ext cx="21945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C0392B"/>
                </a:solidFill>
                <a:latin typeface="Calibri"/>
              </a:rPr>
              <a:t>▼ Week 7 pinch point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49640" y="1600200"/>
            <a:ext cx="3108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56082"/>
                </a:solidFill>
                <a:latin typeface="Calibri"/>
              </a:rPr>
              <a:t>WORKING-CAPITAL DRIVERS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49640" y="1965960"/>
            <a:ext cx="3108960" cy="5029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732520" y="2084831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C2B38"/>
                </a:solidFill>
                <a:latin typeface="Calibri"/>
              </a:rPr>
              <a:t>Inventory days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2084831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E2841"/>
                </a:solidFill>
                <a:latin typeface="Calibri"/>
              </a:rPr>
              <a:t>58 ▲ +6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549640" y="2560320"/>
            <a:ext cx="3108960" cy="5029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32520" y="2679191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C2B38"/>
                </a:solidFill>
                <a:latin typeface="Calibri"/>
              </a:rPr>
              <a:t>DSO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2679191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E2841"/>
                </a:solidFill>
                <a:latin typeface="Calibri"/>
              </a:rPr>
              <a:t>47 ▲ +5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49640" y="3154679"/>
            <a:ext cx="3108960" cy="5029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732520" y="3273551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C2B38"/>
                </a:solidFill>
                <a:latin typeface="Calibri"/>
              </a:rPr>
              <a:t>DPO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0" y="3273551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E2841"/>
                </a:solidFill>
                <a:latin typeface="Calibri"/>
              </a:rPr>
              <a:t>38 ▼ -2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49640" y="3749039"/>
            <a:ext cx="3108960" cy="5029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BE3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732520" y="3867911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C2B38"/>
                </a:solidFill>
                <a:latin typeface="Calibri"/>
              </a:rPr>
              <a:t>Cash conversion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4160" y="3867911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E2841"/>
                </a:solidFill>
                <a:latin typeface="Calibri"/>
              </a:rPr>
              <a:t>67 ▲ +13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5806440"/>
            <a:ext cx="10927080" cy="749808"/>
          </a:xfrm>
          <a:prstGeom prst="roundRect">
            <a:avLst>
              <a:gd name="adj" fmla="val 6000"/>
            </a:avLst>
          </a:prstGeom>
          <a:solidFill>
            <a:srgbClr val="0E28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5916168"/>
            <a:ext cx="10515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F9ED5"/>
                </a:solidFill>
                <a:latin typeface="Calibri"/>
              </a:rPr>
              <a:t>Management insight  </a:t>
            </a:r>
            <a:r>
              <a:rPr sz="1050" b="0">
                <a:solidFill>
                  <a:srgbClr val="FFFFFF"/>
                </a:solidFill>
                <a:latin typeface="Calibri"/>
              </a:rPr>
              <a:t>Downside case breaches minimum cash in week 7. Two national accounts are stretching terms (~$840K tied up). </a:t>
            </a:r>
            <a:r>
              <a:rPr sz="1050" b="1">
                <a:solidFill>
                  <a:srgbClr val="E97132"/>
                </a:solidFill>
                <a:latin typeface="Calibri"/>
              </a:rPr>
              <a:t>Action: </a:t>
            </a:r>
            <a:r>
              <a:rPr sz="1050" b="0">
                <a:solidFill>
                  <a:srgbClr val="FFFFFF"/>
                </a:solidFill>
                <a:latin typeface="Calibri"/>
              </a:rPr>
              <a:t>enforce terms now and phase one capex payment to week 9.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